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74" r:id="rId11"/>
    <p:sldId id="265" r:id="rId12"/>
    <p:sldId id="266" r:id="rId13"/>
    <p:sldId id="267" r:id="rId14"/>
    <p:sldId id="268" r:id="rId15"/>
    <p:sldId id="269"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65" autoAdjust="0"/>
    <p:restoredTop sz="94667" autoAdjust="0"/>
  </p:normalViewPr>
  <p:slideViewPr>
    <p:cSldViewPr>
      <p:cViewPr varScale="1">
        <p:scale>
          <a:sx n="70" d="100"/>
          <a:sy n="70" d="100"/>
        </p:scale>
        <p:origin x="-25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F7EEBDA-6B1C-48C4-A6FC-3B8EFBC4E0E3}" type="datetimeFigureOut">
              <a:rPr lang="en-US" smtClean="0"/>
              <a:pPr/>
              <a:t>6/9/2010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564CDB2A-109C-493B-B6F8-F77B05906680}"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7EEBDA-6B1C-48C4-A6FC-3B8EFBC4E0E3}"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4CDB2A-109C-493B-B6F8-F77B059066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7EEBDA-6B1C-48C4-A6FC-3B8EFBC4E0E3}"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4CDB2A-109C-493B-B6F8-F77B059066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F7EEBDA-6B1C-48C4-A6FC-3B8EFBC4E0E3}" type="datetimeFigureOut">
              <a:rPr lang="en-US" smtClean="0"/>
              <a:pPr/>
              <a:t>6/9/2010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4CDB2A-109C-493B-B6F8-F77B0590668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F7EEBDA-6B1C-48C4-A6FC-3B8EFBC4E0E3}" type="datetimeFigureOut">
              <a:rPr lang="en-US" smtClean="0"/>
              <a:pPr/>
              <a:t>6/9/2010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564CDB2A-109C-493B-B6F8-F77B059066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F7EEBDA-6B1C-48C4-A6FC-3B8EFBC4E0E3}"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4CDB2A-109C-493B-B6F8-F77B05906680}"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F7EEBDA-6B1C-48C4-A6FC-3B8EFBC4E0E3}" type="datetimeFigureOut">
              <a:rPr lang="en-US" smtClean="0"/>
              <a:pPr/>
              <a:t>6/9/2010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4CDB2A-109C-493B-B6F8-F77B05906680}"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F7EEBDA-6B1C-48C4-A6FC-3B8EFBC4E0E3}" type="datetimeFigureOut">
              <a:rPr lang="en-US" smtClean="0"/>
              <a:pPr/>
              <a:t>6/9/2010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4CDB2A-109C-493B-B6F8-F77B059066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7EEBDA-6B1C-48C4-A6FC-3B8EFBC4E0E3}" type="datetimeFigureOut">
              <a:rPr lang="en-US" smtClean="0"/>
              <a:pPr/>
              <a:t>6/9/2010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4CDB2A-109C-493B-B6F8-F77B059066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F7EEBDA-6B1C-48C4-A6FC-3B8EFBC4E0E3}" type="datetimeFigureOut">
              <a:rPr lang="en-US" smtClean="0"/>
              <a:pPr/>
              <a:t>6/9/2010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4CDB2A-109C-493B-B6F8-F77B05906680}"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F7EEBDA-6B1C-48C4-A6FC-3B8EFBC4E0E3}" type="datetimeFigureOut">
              <a:rPr lang="en-US" smtClean="0"/>
              <a:pPr/>
              <a:t>6/9/2010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564CDB2A-109C-493B-B6F8-F77B05906680}"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F7EEBDA-6B1C-48C4-A6FC-3B8EFBC4E0E3}" type="datetimeFigureOut">
              <a:rPr lang="en-US" smtClean="0"/>
              <a:pPr/>
              <a:t>6/9/2010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64CDB2A-109C-493B-B6F8-F77B059066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err="1" smtClean="0"/>
              <a:t>Jenn</a:t>
            </a:r>
            <a:r>
              <a:rPr lang="en-US" dirty="0" smtClean="0"/>
              <a:t>, Michelle, and </a:t>
            </a:r>
            <a:r>
              <a:rPr lang="en-US" dirty="0" err="1" smtClean="0"/>
              <a:t>Sovay</a:t>
            </a:r>
            <a:endParaRPr lang="en-US" dirty="0"/>
          </a:p>
        </p:txBody>
      </p:sp>
      <p:sp>
        <p:nvSpPr>
          <p:cNvPr id="2" name="Title 1"/>
          <p:cNvSpPr>
            <a:spLocks noGrp="1"/>
          </p:cNvSpPr>
          <p:nvPr>
            <p:ph type="ctrTitle"/>
          </p:nvPr>
        </p:nvSpPr>
        <p:spPr>
          <a:xfrm>
            <a:off x="457200" y="1524000"/>
            <a:ext cx="8229600" cy="1470025"/>
          </a:xfrm>
        </p:spPr>
        <p:txBody>
          <a:bodyPr/>
          <a:lstStyle/>
          <a:p>
            <a:r>
              <a:rPr lang="en-US" dirty="0" smtClean="0"/>
              <a:t>Customer Satisfaction</a:t>
            </a:r>
            <a:endParaRPr lang="en-US" dirty="0"/>
          </a:p>
        </p:txBody>
      </p:sp>
      <p:pic>
        <p:nvPicPr>
          <p:cNvPr id="18434" name="Picture 2" descr="http://www.a-chau.net/gallery2/d/99171-2/supermarket_queue.jpg"/>
          <p:cNvPicPr>
            <a:picLocks noChangeAspect="1" noChangeArrowheads="1"/>
          </p:cNvPicPr>
          <p:nvPr/>
        </p:nvPicPr>
        <p:blipFill>
          <a:blip r:embed="rId2" cstate="print"/>
          <a:srcRect/>
          <a:stretch>
            <a:fillRect/>
          </a:stretch>
        </p:blipFill>
        <p:spPr bwMode="auto">
          <a:xfrm>
            <a:off x="2590800" y="3733800"/>
            <a:ext cx="3810000" cy="2762250"/>
          </a:xfrm>
          <a:prstGeom prst="rect">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sz="quarter" idx="1"/>
          </p:nvPr>
        </p:nvSpPr>
        <p:spPr/>
        <p:txBody>
          <a:bodyPr/>
          <a:lstStyle/>
          <a:p>
            <a:endParaRPr lang="en-US" dirty="0"/>
          </a:p>
        </p:txBody>
      </p:sp>
      <p:pic>
        <p:nvPicPr>
          <p:cNvPr id="2050" name="Picture 2"/>
          <p:cNvPicPr>
            <a:picLocks noChangeAspect="1" noChangeArrowheads="1"/>
          </p:cNvPicPr>
          <p:nvPr/>
        </p:nvPicPr>
        <p:blipFill>
          <a:blip r:embed="rId2" cstate="print"/>
          <a:srcRect l="12750" t="39600" r="12750" b="20400"/>
          <a:stretch>
            <a:fillRect/>
          </a:stretch>
        </p:blipFill>
        <p:spPr bwMode="auto">
          <a:xfrm>
            <a:off x="762000" y="1524000"/>
            <a:ext cx="7848600" cy="4572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Proportion Z-interval 1</a:t>
            </a:r>
            <a:endParaRPr lang="en-US" dirty="0"/>
          </a:p>
        </p:txBody>
      </p:sp>
      <p:sp>
        <p:nvSpPr>
          <p:cNvPr id="3" name="Content Placeholder 2"/>
          <p:cNvSpPr>
            <a:spLocks noGrp="1"/>
          </p:cNvSpPr>
          <p:nvPr>
            <p:ph sz="quarter" idx="1"/>
          </p:nvPr>
        </p:nvSpPr>
        <p:spPr/>
        <p:txBody>
          <a:bodyPr/>
          <a:lstStyle/>
          <a:p>
            <a:endParaRPr lang="en-US" dirty="0"/>
          </a:p>
        </p:txBody>
      </p:sp>
      <p:pic>
        <p:nvPicPr>
          <p:cNvPr id="3076" name="Picture 4"/>
          <p:cNvPicPr>
            <a:picLocks noChangeAspect="1" noChangeArrowheads="1"/>
          </p:cNvPicPr>
          <p:nvPr/>
        </p:nvPicPr>
        <p:blipFill>
          <a:blip r:embed="rId2" cstate="print"/>
          <a:srcRect l="12750" t="25200" r="15750" b="45600"/>
          <a:stretch>
            <a:fillRect/>
          </a:stretch>
        </p:blipFill>
        <p:spPr bwMode="auto">
          <a:xfrm>
            <a:off x="533400" y="1752600"/>
            <a:ext cx="80772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Proportion Z-test 2</a:t>
            </a:r>
            <a:endParaRPr lang="en-US" dirty="0"/>
          </a:p>
        </p:txBody>
      </p:sp>
      <p:sp>
        <p:nvSpPr>
          <p:cNvPr id="3" name="Content Placeholder 2"/>
          <p:cNvSpPr>
            <a:spLocks noGrp="1"/>
          </p:cNvSpPr>
          <p:nvPr>
            <p:ph sz="quarter" idx="1"/>
          </p:nvPr>
        </p:nvSpPr>
        <p:spPr/>
        <p:txBody>
          <a:bodyPr/>
          <a:lstStyle/>
          <a:p>
            <a:endParaRPr lang="en-US"/>
          </a:p>
        </p:txBody>
      </p:sp>
      <p:pic>
        <p:nvPicPr>
          <p:cNvPr id="4098" name="Picture 2"/>
          <p:cNvPicPr>
            <a:picLocks noChangeAspect="1" noChangeArrowheads="1"/>
          </p:cNvPicPr>
          <p:nvPr/>
        </p:nvPicPr>
        <p:blipFill>
          <a:blip r:embed="rId2" cstate="print"/>
          <a:srcRect l="12750" t="30000" r="15750" b="21600"/>
          <a:stretch>
            <a:fillRect/>
          </a:stretch>
        </p:blipFill>
        <p:spPr bwMode="auto">
          <a:xfrm>
            <a:off x="567029" y="1524000"/>
            <a:ext cx="7814971"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Proportion Z-interval 2</a:t>
            </a:r>
            <a:endParaRPr lang="en-US" dirty="0"/>
          </a:p>
        </p:txBody>
      </p:sp>
      <p:sp>
        <p:nvSpPr>
          <p:cNvPr id="3" name="Content Placeholder 2"/>
          <p:cNvSpPr>
            <a:spLocks noGrp="1"/>
          </p:cNvSpPr>
          <p:nvPr>
            <p:ph sz="quarter" idx="1"/>
          </p:nvPr>
        </p:nvSpPr>
        <p:spPr/>
        <p:txBody>
          <a:bodyPr/>
          <a:lstStyle/>
          <a:p>
            <a:endParaRPr lang="en-US" dirty="0"/>
          </a:p>
        </p:txBody>
      </p:sp>
      <p:pic>
        <p:nvPicPr>
          <p:cNvPr id="5122" name="Picture 2"/>
          <p:cNvPicPr>
            <a:picLocks noChangeAspect="1" noChangeArrowheads="1"/>
          </p:cNvPicPr>
          <p:nvPr/>
        </p:nvPicPr>
        <p:blipFill>
          <a:blip r:embed="rId2" cstate="print"/>
          <a:srcRect l="12000" t="40800" r="14250" b="30000"/>
          <a:stretch>
            <a:fillRect/>
          </a:stretch>
        </p:blipFill>
        <p:spPr bwMode="auto">
          <a:xfrm>
            <a:off x="914400" y="1600200"/>
            <a:ext cx="7467600" cy="4191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772400" cy="960438"/>
          </a:xfrm>
        </p:spPr>
        <p:txBody>
          <a:bodyPr/>
          <a:lstStyle/>
          <a:p>
            <a:r>
              <a:rPr lang="en-US" dirty="0" smtClean="0"/>
              <a:t>One Sample T-test</a:t>
            </a:r>
            <a:endParaRPr lang="en-US" dirty="0"/>
          </a:p>
        </p:txBody>
      </p:sp>
      <p:sp>
        <p:nvSpPr>
          <p:cNvPr id="3" name="Content Placeholder 2"/>
          <p:cNvSpPr>
            <a:spLocks noGrp="1"/>
          </p:cNvSpPr>
          <p:nvPr>
            <p:ph sz="quarter" idx="1"/>
          </p:nvPr>
        </p:nvSpPr>
        <p:spPr/>
        <p:txBody>
          <a:bodyPr/>
          <a:lstStyle/>
          <a:p>
            <a:endParaRPr lang="en-US"/>
          </a:p>
        </p:txBody>
      </p:sp>
      <p:pic>
        <p:nvPicPr>
          <p:cNvPr id="7170" name="Picture 2"/>
          <p:cNvPicPr>
            <a:picLocks noChangeAspect="1" noChangeArrowheads="1"/>
          </p:cNvPicPr>
          <p:nvPr/>
        </p:nvPicPr>
        <p:blipFill>
          <a:blip r:embed="rId2" cstate="print"/>
          <a:srcRect l="14250" t="25200" r="18000" b="8400"/>
          <a:stretch>
            <a:fillRect/>
          </a:stretch>
        </p:blipFill>
        <p:spPr bwMode="auto">
          <a:xfrm>
            <a:off x="457200" y="1295400"/>
            <a:ext cx="8260080" cy="5059680"/>
          </a:xfrm>
          <a:prstGeom prst="rect">
            <a:avLst/>
          </a:prstGeom>
          <a:noFill/>
          <a:ln w="9525">
            <a:noFill/>
            <a:miter lim="800000"/>
            <a:headEnd/>
            <a:tailEnd/>
          </a:ln>
        </p:spPr>
      </p:pic>
      <p:pic>
        <p:nvPicPr>
          <p:cNvPr id="7172" name="Picture 4" descr="AwesomeSmiley.png Awesome Smiley image by Draculafreak69"/>
          <p:cNvPicPr>
            <a:picLocks noChangeAspect="1" noChangeArrowheads="1"/>
          </p:cNvPicPr>
          <p:nvPr/>
        </p:nvPicPr>
        <p:blipFill>
          <a:blip r:embed="rId3" cstate="print"/>
          <a:srcRect/>
          <a:stretch>
            <a:fillRect/>
          </a:stretch>
        </p:blipFill>
        <p:spPr bwMode="auto">
          <a:xfrm>
            <a:off x="5257800" y="1981200"/>
            <a:ext cx="2857500" cy="2857501"/>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Sample T-interval</a:t>
            </a:r>
            <a:endParaRPr lang="en-US" dirty="0"/>
          </a:p>
        </p:txBody>
      </p:sp>
      <p:sp>
        <p:nvSpPr>
          <p:cNvPr id="3" name="Content Placeholder 2"/>
          <p:cNvSpPr>
            <a:spLocks noGrp="1"/>
          </p:cNvSpPr>
          <p:nvPr>
            <p:ph sz="quarter" idx="1"/>
          </p:nvPr>
        </p:nvSpPr>
        <p:spPr/>
        <p:txBody>
          <a:bodyPr/>
          <a:lstStyle/>
          <a:p>
            <a:endParaRPr lang="en-US"/>
          </a:p>
        </p:txBody>
      </p:sp>
      <p:pic>
        <p:nvPicPr>
          <p:cNvPr id="6147" name="Picture 3"/>
          <p:cNvPicPr>
            <a:picLocks noChangeAspect="1" noChangeArrowheads="1"/>
          </p:cNvPicPr>
          <p:nvPr/>
        </p:nvPicPr>
        <p:blipFill>
          <a:blip r:embed="rId2" cstate="print"/>
          <a:srcRect l="14250" t="39600" r="15750" b="28800"/>
          <a:stretch>
            <a:fillRect/>
          </a:stretch>
        </p:blipFill>
        <p:spPr bwMode="auto">
          <a:xfrm>
            <a:off x="838200" y="1524000"/>
            <a:ext cx="7863840" cy="42672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to Population</a:t>
            </a:r>
            <a:endParaRPr lang="en-US" dirty="0"/>
          </a:p>
        </p:txBody>
      </p:sp>
      <p:pic>
        <p:nvPicPr>
          <p:cNvPr id="3074" name="Picture 2" descr="http://graphics8.nytimes.com/images/2007/05/24/business/24shop.650.jpg"/>
          <p:cNvPicPr>
            <a:picLocks noChangeAspect="1" noChangeArrowheads="1"/>
          </p:cNvPicPr>
          <p:nvPr/>
        </p:nvPicPr>
        <p:blipFill>
          <a:blip r:embed="rId2" cstate="print">
            <a:lum bright="70000" contrast="-70000"/>
          </a:blip>
          <a:srcRect/>
          <a:stretch>
            <a:fillRect/>
          </a:stretch>
        </p:blipFill>
        <p:spPr bwMode="auto">
          <a:xfrm>
            <a:off x="496529" y="685800"/>
            <a:ext cx="8102834" cy="5410200"/>
          </a:xfrm>
          <a:prstGeom prst="rect">
            <a:avLst/>
          </a:prstGeom>
          <a:ln>
            <a:noFill/>
          </a:ln>
          <a:effectLst>
            <a:softEdge rad="112500"/>
          </a:effectLst>
        </p:spPr>
      </p:pic>
      <p:sp>
        <p:nvSpPr>
          <p:cNvPr id="3" name="Content Placeholder 2"/>
          <p:cNvSpPr>
            <a:spLocks noGrp="1"/>
          </p:cNvSpPr>
          <p:nvPr>
            <p:ph sz="quarter" idx="1"/>
          </p:nvPr>
        </p:nvSpPr>
        <p:spPr>
          <a:xfrm>
            <a:off x="838200" y="2057400"/>
            <a:ext cx="7772400" cy="3733800"/>
          </a:xfrm>
        </p:spPr>
        <p:txBody>
          <a:bodyPr/>
          <a:lstStyle/>
          <a:p>
            <a:r>
              <a:rPr lang="en-US" dirty="0" smtClean="0">
                <a:latin typeface="+mj-lt"/>
              </a:rPr>
              <a:t>Nearly everyone is a customer sometimes and has visited a grocery, office supply, or all-purpose store</a:t>
            </a:r>
          </a:p>
          <a:p>
            <a:r>
              <a:rPr lang="en-US" dirty="0" smtClean="0">
                <a:latin typeface="+mj-lt"/>
              </a:rPr>
              <a:t>People can use this data to help them be more conscious of their moods and experiences at these stores</a:t>
            </a:r>
          </a:p>
          <a:p>
            <a:r>
              <a:rPr lang="en-US" dirty="0" smtClean="0">
                <a:latin typeface="+mj-lt"/>
              </a:rPr>
              <a:t>This data also tells people about spending habits in our area and how they match up to the rest of the population</a:t>
            </a:r>
            <a:endParaRPr lang="en-US" dirty="0">
              <a:latin typeface="+mj-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qvcc.commnet.edu/Workforce/images/staples2.gif"/>
          <p:cNvPicPr>
            <a:picLocks noChangeAspect="1" noChangeArrowheads="1"/>
          </p:cNvPicPr>
          <p:nvPr/>
        </p:nvPicPr>
        <p:blipFill>
          <a:blip r:embed="rId2" cstate="print">
            <a:lum bright="70000" contrast="-70000"/>
          </a:blip>
          <a:srcRect/>
          <a:stretch>
            <a:fillRect/>
          </a:stretch>
        </p:blipFill>
        <p:spPr bwMode="auto">
          <a:xfrm>
            <a:off x="457200" y="609600"/>
            <a:ext cx="7750928" cy="5638800"/>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 Bias/Error</a:t>
            </a:r>
            <a:endParaRPr lang="en-US" dirty="0"/>
          </a:p>
        </p:txBody>
      </p:sp>
      <p:sp>
        <p:nvSpPr>
          <p:cNvPr id="3" name="Content Placeholder 2"/>
          <p:cNvSpPr>
            <a:spLocks noGrp="1"/>
          </p:cNvSpPr>
          <p:nvPr>
            <p:ph sz="quarter" idx="1"/>
          </p:nvPr>
        </p:nvSpPr>
        <p:spPr>
          <a:xfrm>
            <a:off x="762000" y="2057400"/>
            <a:ext cx="7772400" cy="3810000"/>
          </a:xfrm>
        </p:spPr>
        <p:txBody>
          <a:bodyPr/>
          <a:lstStyle/>
          <a:p>
            <a:r>
              <a:rPr lang="en-US" dirty="0" smtClean="0">
                <a:latin typeface="+mj-lt"/>
              </a:rPr>
              <a:t>Our own mood may have effected the mood of the customer</a:t>
            </a:r>
          </a:p>
          <a:p>
            <a:r>
              <a:rPr lang="en-US" dirty="0" smtClean="0">
                <a:latin typeface="+mj-lt"/>
              </a:rPr>
              <a:t>The totals of the customers are affected by whatever sales are running in the stores at the time</a:t>
            </a:r>
          </a:p>
          <a:p>
            <a:r>
              <a:rPr lang="en-US" dirty="0" smtClean="0">
                <a:latin typeface="+mj-lt"/>
              </a:rPr>
              <a:t>We were only able to take a sample of one weekend, as opposed to many weekends</a:t>
            </a:r>
          </a:p>
          <a:p>
            <a:r>
              <a:rPr lang="en-US" dirty="0" smtClean="0">
                <a:latin typeface="+mj-lt"/>
              </a:rPr>
              <a:t>Number of cashiers</a:t>
            </a:r>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rapetv.com/News/News%20Pages/Politics/images-2/supermarket-rear-case-aisles.jpg"/>
          <p:cNvPicPr>
            <a:picLocks noChangeAspect="1" noChangeArrowheads="1"/>
          </p:cNvPicPr>
          <p:nvPr/>
        </p:nvPicPr>
        <p:blipFill>
          <a:blip r:embed="rId2" cstate="print">
            <a:lum bright="70000" contrast="-70000"/>
          </a:blip>
          <a:srcRect/>
          <a:stretch>
            <a:fillRect/>
          </a:stretch>
        </p:blipFill>
        <p:spPr bwMode="auto">
          <a:xfrm>
            <a:off x="762000" y="609600"/>
            <a:ext cx="7442200" cy="5581650"/>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Personal Opinions/Conclusions</a:t>
            </a:r>
            <a:endParaRPr lang="en-US" dirty="0"/>
          </a:p>
        </p:txBody>
      </p:sp>
      <p:sp>
        <p:nvSpPr>
          <p:cNvPr id="3" name="Content Placeholder 2"/>
          <p:cNvSpPr>
            <a:spLocks noGrp="1"/>
          </p:cNvSpPr>
          <p:nvPr>
            <p:ph sz="quarter" idx="1"/>
          </p:nvPr>
        </p:nvSpPr>
        <p:spPr>
          <a:xfrm>
            <a:off x="838200" y="2743200"/>
            <a:ext cx="7772400" cy="2438400"/>
          </a:xfrm>
        </p:spPr>
        <p:txBody>
          <a:bodyPr/>
          <a:lstStyle/>
          <a:p>
            <a:r>
              <a:rPr lang="en-US" dirty="0" smtClean="0">
                <a:latin typeface="+mj-lt"/>
              </a:rPr>
              <a:t>As cashiers, we all know that customers can have just as much of an effect on us as we can have on customers.  A really nice customer can make us smile, while a nasty or rude customer can put us in a bad mood.  </a:t>
            </a:r>
            <a:endParaRPr lang="en-US" dirty="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www.sbschools.org/schools/xrds/pto/images/target_logo.jpg"/>
          <p:cNvPicPr>
            <a:picLocks noChangeAspect="1" noChangeArrowheads="1"/>
          </p:cNvPicPr>
          <p:nvPr/>
        </p:nvPicPr>
        <p:blipFill>
          <a:blip r:embed="rId2" cstate="print"/>
          <a:srcRect/>
          <a:stretch>
            <a:fillRect/>
          </a:stretch>
        </p:blipFill>
        <p:spPr bwMode="auto">
          <a:xfrm>
            <a:off x="3429000" y="4343400"/>
            <a:ext cx="1905000" cy="2336393"/>
          </a:xfrm>
          <a:prstGeom prst="rect">
            <a:avLst/>
          </a:prstGeom>
          <a:noFill/>
        </p:spPr>
      </p:pic>
      <p:sp>
        <p:nvSpPr>
          <p:cNvPr id="2" name="Title 1"/>
          <p:cNvSpPr>
            <a:spLocks noGrp="1"/>
          </p:cNvSpPr>
          <p:nvPr>
            <p:ph type="title"/>
          </p:nvPr>
        </p:nvSpPr>
        <p:spPr/>
        <p:txBody>
          <a:bodyPr/>
          <a:lstStyle/>
          <a:p>
            <a:r>
              <a:rPr lang="en-US" dirty="0" smtClean="0"/>
              <a:t>Staples, Target, and Shoprite</a:t>
            </a:r>
            <a:endParaRPr lang="en-US" dirty="0"/>
          </a:p>
        </p:txBody>
      </p:sp>
      <p:sp>
        <p:nvSpPr>
          <p:cNvPr id="3" name="Content Placeholder 2"/>
          <p:cNvSpPr>
            <a:spLocks noGrp="1"/>
          </p:cNvSpPr>
          <p:nvPr>
            <p:ph sz="quarter" idx="1"/>
          </p:nvPr>
        </p:nvSpPr>
        <p:spPr/>
        <p:txBody>
          <a:bodyPr/>
          <a:lstStyle/>
          <a:p>
            <a:r>
              <a:rPr lang="en-US" sz="2300" dirty="0" smtClean="0">
                <a:latin typeface="+mj-lt"/>
              </a:rPr>
              <a:t>All are corporate chain stores that hire teenagers as cashiers. </a:t>
            </a:r>
          </a:p>
          <a:p>
            <a:r>
              <a:rPr lang="en-US" sz="2300" dirty="0" smtClean="0">
                <a:latin typeface="+mj-lt"/>
              </a:rPr>
              <a:t>Staples sells office supplies and technology needs, Shoprite sells groceries, and Target sells pretty much everything.  </a:t>
            </a:r>
          </a:p>
          <a:p>
            <a:r>
              <a:rPr lang="en-US" sz="2300" dirty="0" smtClean="0">
                <a:latin typeface="+mj-lt"/>
              </a:rPr>
              <a:t>So, which store is the busiest? Which gets the most customers? Who has the happiest customers?  And why are all their logos red?</a:t>
            </a:r>
          </a:p>
          <a:p>
            <a:endParaRPr lang="en-US" dirty="0" smtClean="0"/>
          </a:p>
          <a:p>
            <a:endParaRPr lang="en-US" dirty="0" smtClean="0"/>
          </a:p>
          <a:p>
            <a:endParaRPr lang="en-US" dirty="0"/>
          </a:p>
        </p:txBody>
      </p:sp>
      <p:pic>
        <p:nvPicPr>
          <p:cNvPr id="1026" name="Picture 2" descr="http://www.livingasmom.com/wp-content/uploads/2009/12/shoprite.JPG"/>
          <p:cNvPicPr>
            <a:picLocks noChangeAspect="1" noChangeArrowheads="1"/>
          </p:cNvPicPr>
          <p:nvPr/>
        </p:nvPicPr>
        <p:blipFill>
          <a:blip r:embed="rId3" cstate="print"/>
          <a:srcRect/>
          <a:stretch>
            <a:fillRect/>
          </a:stretch>
        </p:blipFill>
        <p:spPr bwMode="auto">
          <a:xfrm>
            <a:off x="304800" y="4419600"/>
            <a:ext cx="2921000" cy="2190750"/>
          </a:xfrm>
          <a:prstGeom prst="rect">
            <a:avLst/>
          </a:prstGeom>
          <a:noFill/>
        </p:spPr>
      </p:pic>
      <p:pic>
        <p:nvPicPr>
          <p:cNvPr id="1028" name="Picture 4" descr="http://missq.files.wordpress.com/2010/01/staples-logo.jpg"/>
          <p:cNvPicPr>
            <a:picLocks noChangeAspect="1" noChangeArrowheads="1"/>
          </p:cNvPicPr>
          <p:nvPr/>
        </p:nvPicPr>
        <p:blipFill>
          <a:blip r:embed="rId4" cstate="print"/>
          <a:srcRect/>
          <a:stretch>
            <a:fillRect/>
          </a:stretch>
        </p:blipFill>
        <p:spPr bwMode="auto">
          <a:xfrm>
            <a:off x="5797838" y="4953000"/>
            <a:ext cx="3041362" cy="150754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listverse.files.wordpress.com/2009/02/cashier-3-g.jpg"/>
          <p:cNvPicPr>
            <a:picLocks noChangeAspect="1" noChangeArrowheads="1"/>
          </p:cNvPicPr>
          <p:nvPr/>
        </p:nvPicPr>
        <p:blipFill>
          <a:blip r:embed="rId2" cstate="print">
            <a:lum bright="70000" contrast="-70000"/>
          </a:blip>
          <a:srcRect/>
          <a:stretch>
            <a:fillRect/>
          </a:stretch>
        </p:blipFill>
        <p:spPr bwMode="auto">
          <a:xfrm>
            <a:off x="381000" y="762000"/>
            <a:ext cx="8291141" cy="5501416"/>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sz="quarter" idx="1"/>
          </p:nvPr>
        </p:nvSpPr>
        <p:spPr>
          <a:xfrm>
            <a:off x="533400" y="1600200"/>
            <a:ext cx="7848600" cy="4953000"/>
          </a:xfrm>
        </p:spPr>
        <p:txBody>
          <a:bodyPr>
            <a:normAutofit fontScale="92500"/>
          </a:bodyPr>
          <a:lstStyle/>
          <a:p>
            <a:r>
              <a:rPr lang="en-US" dirty="0" smtClean="0">
                <a:latin typeface="+mj-lt"/>
              </a:rPr>
              <a:t>All three of us are weekend cashiers, so we took our samples from the three stores (Staples, Target, Shoprite) during our Friday, Saturday, and Sunday work hours</a:t>
            </a:r>
          </a:p>
          <a:p>
            <a:r>
              <a:rPr lang="en-US" dirty="0" smtClean="0">
                <a:latin typeface="+mj-lt"/>
              </a:rPr>
              <a:t>We took a sample of every five customers at each store (a perfect random sampling was impossible) and wrote down their type (male, female, couple, family, family with kids), their total for their purchase (to the nearest five), and the mood of the customer (1 being angry, 2 being slight bad mood, 3 being neutral, 4 being slight good mood, 5 being smiling, cheerful and upbeat) </a:t>
            </a:r>
            <a:endParaRPr lang="en-US" dirty="0">
              <a:latin typeface="+mj-lt"/>
            </a:endParaRPr>
          </a:p>
          <a:p>
            <a:r>
              <a:rPr lang="en-US" dirty="0" smtClean="0">
                <a:latin typeface="+mj-lt"/>
              </a:rPr>
              <a:t>We also took a tally of the number of customers we rang out during an hour for five different random hours.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on Topic</a:t>
            </a:r>
            <a:endParaRPr lang="en-US" dirty="0"/>
          </a:p>
        </p:txBody>
      </p:sp>
      <p:sp>
        <p:nvSpPr>
          <p:cNvPr id="3" name="Content Placeholder 2"/>
          <p:cNvSpPr>
            <a:spLocks noGrp="1"/>
          </p:cNvSpPr>
          <p:nvPr>
            <p:ph sz="quarter" idx="1"/>
          </p:nvPr>
        </p:nvSpPr>
        <p:spPr>
          <a:xfrm>
            <a:off x="762000" y="1752600"/>
            <a:ext cx="7772400" cy="4572000"/>
          </a:xfrm>
        </p:spPr>
        <p:txBody>
          <a:bodyPr/>
          <a:lstStyle/>
          <a:p>
            <a:r>
              <a:rPr lang="en-US" dirty="0" smtClean="0">
                <a:latin typeface="+mj-lt"/>
              </a:rPr>
              <a:t>Shoprite and Target and Staples all have slightly different customer service techniques</a:t>
            </a:r>
          </a:p>
          <a:p>
            <a:r>
              <a:rPr lang="en-US" dirty="0" smtClean="0">
                <a:latin typeface="+mj-lt"/>
              </a:rPr>
              <a:t>Shoprite</a:t>
            </a:r>
          </a:p>
          <a:p>
            <a:r>
              <a:rPr lang="en-US" dirty="0" smtClean="0">
                <a:latin typeface="+mj-lt"/>
              </a:rPr>
              <a:t>Target</a:t>
            </a:r>
          </a:p>
          <a:p>
            <a:r>
              <a:rPr lang="en-US" dirty="0" smtClean="0">
                <a:latin typeface="+mj-lt"/>
              </a:rPr>
              <a:t>Staples</a:t>
            </a:r>
          </a:p>
          <a:p>
            <a:endParaRPr lang="en-US" dirty="0"/>
          </a:p>
        </p:txBody>
      </p:sp>
      <p:pic>
        <p:nvPicPr>
          <p:cNvPr id="1026" name="Picture 2" descr="http://robertfinkelstein.files.wordpress.com/2009/10/customer-service.jpg"/>
          <p:cNvPicPr>
            <a:picLocks noChangeAspect="1" noChangeArrowheads="1"/>
          </p:cNvPicPr>
          <p:nvPr/>
        </p:nvPicPr>
        <p:blipFill>
          <a:blip r:embed="rId2" cstate="print"/>
          <a:srcRect/>
          <a:stretch>
            <a:fillRect/>
          </a:stretch>
        </p:blipFill>
        <p:spPr bwMode="auto">
          <a:xfrm>
            <a:off x="3352800" y="2667000"/>
            <a:ext cx="4286250" cy="3048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of Customer </a:t>
            </a:r>
            <a:endParaRPr lang="en-US" dirty="0"/>
          </a:p>
        </p:txBody>
      </p:sp>
      <p:sp>
        <p:nvSpPr>
          <p:cNvPr id="3" name="Content Placeholder 2"/>
          <p:cNvSpPr>
            <a:spLocks noGrp="1"/>
          </p:cNvSpPr>
          <p:nvPr>
            <p:ph sz="quarter" idx="1"/>
          </p:nvPr>
        </p:nvSpPr>
        <p:spPr/>
        <p:txBody>
          <a:bodyPr/>
          <a:lstStyle/>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381000" y="1371600"/>
            <a:ext cx="4572000" cy="50292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5029200" y="1447800"/>
            <a:ext cx="4114800" cy="41148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of Purchases</a:t>
            </a:r>
            <a:endParaRPr lang="en-US" dirty="0"/>
          </a:p>
        </p:txBody>
      </p:sp>
      <p:sp>
        <p:nvSpPr>
          <p:cNvPr id="3" name="Content Placeholder 2"/>
          <p:cNvSpPr>
            <a:spLocks noGrp="1"/>
          </p:cNvSpPr>
          <p:nvPr>
            <p:ph sz="quarter" idx="1"/>
          </p:nvPr>
        </p:nvSpPr>
        <p:spPr/>
        <p:txBody>
          <a:bodyPr/>
          <a:lstStyle/>
          <a:p>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228600" y="1835150"/>
            <a:ext cx="4191000" cy="342265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4495800" y="1295400"/>
            <a:ext cx="4648200" cy="525780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Mood of Customers</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762000" y="5022608"/>
            <a:ext cx="3657600" cy="1759192"/>
          </a:xfrm>
          <a:prstGeom prst="rect">
            <a:avLst/>
          </a:prstGeom>
          <a:noFill/>
          <a:ln w="9525">
            <a:noFill/>
            <a:miter lim="800000"/>
            <a:headEnd/>
            <a:tailEnd/>
          </a:ln>
          <a:effectLst/>
        </p:spPr>
      </p:pic>
      <p:pic>
        <p:nvPicPr>
          <p:cNvPr id="3074" name="Picture 2"/>
          <p:cNvPicPr>
            <a:picLocks noChangeAspect="1" noChangeArrowheads="1"/>
          </p:cNvPicPr>
          <p:nvPr/>
        </p:nvPicPr>
        <p:blipFill>
          <a:blip r:embed="rId3" cstate="print"/>
          <a:srcRect/>
          <a:stretch>
            <a:fillRect/>
          </a:stretch>
        </p:blipFill>
        <p:spPr bwMode="auto">
          <a:xfrm>
            <a:off x="304800" y="1371600"/>
            <a:ext cx="4372131" cy="3810000"/>
          </a:xfrm>
          <a:prstGeom prst="rect">
            <a:avLst/>
          </a:prstGeom>
          <a:noFill/>
          <a:ln w="9525">
            <a:noFill/>
            <a:miter lim="800000"/>
            <a:headEnd/>
            <a:tailEnd/>
          </a:ln>
          <a:effectLst/>
        </p:spPr>
      </p:pic>
      <p:pic>
        <p:nvPicPr>
          <p:cNvPr id="3076" name="Picture 4"/>
          <p:cNvPicPr>
            <a:picLocks noGrp="1" noChangeAspect="1" noChangeArrowheads="1"/>
          </p:cNvPicPr>
          <p:nvPr>
            <p:ph sz="quarter" idx="1"/>
          </p:nvPr>
        </p:nvPicPr>
        <p:blipFill>
          <a:blip r:embed="rId4" cstate="print"/>
          <a:srcRect/>
          <a:stretch>
            <a:fillRect/>
          </a:stretch>
        </p:blipFill>
        <p:spPr bwMode="auto">
          <a:xfrm>
            <a:off x="5029200" y="1600200"/>
            <a:ext cx="3581400" cy="4116825"/>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761999" y="5026412"/>
            <a:ext cx="2971801" cy="1679188"/>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Customers Per Hour</a:t>
            </a:r>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228600" y="1447800"/>
            <a:ext cx="4495800" cy="3671570"/>
          </a:xfrm>
          <a:prstGeom prst="rect">
            <a:avLst/>
          </a:prstGeom>
          <a:noFill/>
          <a:ln w="9525">
            <a:noFill/>
            <a:miter lim="800000"/>
            <a:headEnd/>
            <a:tailEnd/>
          </a:ln>
          <a:effectLst/>
        </p:spPr>
      </p:pic>
      <p:pic>
        <p:nvPicPr>
          <p:cNvPr id="4100" name="Picture 4"/>
          <p:cNvPicPr>
            <a:picLocks noGrp="1" noChangeAspect="1" noChangeArrowheads="1"/>
          </p:cNvPicPr>
          <p:nvPr>
            <p:ph sz="quarter" idx="1"/>
          </p:nvPr>
        </p:nvPicPr>
        <p:blipFill>
          <a:blip r:embed="rId4" cstate="print"/>
          <a:srcRect/>
          <a:stretch>
            <a:fillRect/>
          </a:stretch>
        </p:blipFill>
        <p:spPr bwMode="auto">
          <a:xfrm>
            <a:off x="4800599" y="1447800"/>
            <a:ext cx="4232275" cy="47244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Proportion Z-test 1</a:t>
            </a:r>
            <a:endParaRPr lang="en-US" dirty="0"/>
          </a:p>
        </p:txBody>
      </p:sp>
      <p:sp>
        <p:nvSpPr>
          <p:cNvPr id="3" name="Content Placeholder 2"/>
          <p:cNvSpPr>
            <a:spLocks noGrp="1"/>
          </p:cNvSpPr>
          <p:nvPr>
            <p:ph sz="quarter" idx="1"/>
          </p:nvPr>
        </p:nvSpPr>
        <p:spPr/>
        <p:txBody>
          <a:bodyPr/>
          <a:lstStyle/>
          <a:p>
            <a:endParaRPr lang="en-US"/>
          </a:p>
        </p:txBody>
      </p:sp>
      <p:pic>
        <p:nvPicPr>
          <p:cNvPr id="1026" name="Picture 2"/>
          <p:cNvPicPr>
            <a:picLocks noChangeAspect="1" noChangeArrowheads="1"/>
          </p:cNvPicPr>
          <p:nvPr/>
        </p:nvPicPr>
        <p:blipFill>
          <a:blip r:embed="rId2" cstate="print"/>
          <a:srcRect l="5250" t="19200" r="7500" b="10800"/>
          <a:stretch>
            <a:fillRect/>
          </a:stretch>
        </p:blipFill>
        <p:spPr bwMode="auto">
          <a:xfrm>
            <a:off x="685800" y="1524000"/>
            <a:ext cx="8077200" cy="4953000"/>
          </a:xfrm>
          <a:prstGeom prst="rect">
            <a:avLst/>
          </a:prstGeom>
          <a:noFill/>
          <a:ln w="9525">
            <a:noFill/>
            <a:miter lim="800000"/>
            <a:headEnd/>
            <a:tailEnd/>
          </a:ln>
        </p:spPr>
      </p:pic>
      <p:pic>
        <p:nvPicPr>
          <p:cNvPr id="10242" name="Picture 2" descr="http://i.dailymail.co.uk/i/pix/2009/08/19/article-0-05D17F8D000005DC-992_468x313.jpg"/>
          <p:cNvPicPr>
            <a:picLocks noChangeAspect="1" noChangeArrowheads="1"/>
          </p:cNvPicPr>
          <p:nvPr/>
        </p:nvPicPr>
        <p:blipFill>
          <a:blip r:embed="rId3" cstate="print"/>
          <a:srcRect/>
          <a:stretch>
            <a:fillRect/>
          </a:stretch>
        </p:blipFill>
        <p:spPr bwMode="auto">
          <a:xfrm>
            <a:off x="4648200" y="3733800"/>
            <a:ext cx="3886200" cy="259910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279</TotalTime>
  <Words>428</Words>
  <Application>Microsoft Office PowerPoint</Application>
  <PresentationFormat>On-screen Show (4:3)</PresentationFormat>
  <Paragraphs>38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Equity</vt:lpstr>
      <vt:lpstr>Customer Satisfaction</vt:lpstr>
      <vt:lpstr>Staples, Target, and Shoprite</vt:lpstr>
      <vt:lpstr>Procedure</vt:lpstr>
      <vt:lpstr>Background on Topic</vt:lpstr>
      <vt:lpstr>Type of Customer </vt:lpstr>
      <vt:lpstr>Total of Purchases</vt:lpstr>
      <vt:lpstr>Mood of Customers</vt:lpstr>
      <vt:lpstr>Customers Per Hour</vt:lpstr>
      <vt:lpstr>Two Proportion Z-test 1</vt:lpstr>
      <vt:lpstr>Continued</vt:lpstr>
      <vt:lpstr>Two Proportion Z-interval 1</vt:lpstr>
      <vt:lpstr>Two Proportion Z-test 2</vt:lpstr>
      <vt:lpstr>Two Proportion Z-interval 2</vt:lpstr>
      <vt:lpstr>One Sample T-test</vt:lpstr>
      <vt:lpstr>One Sample T-interval</vt:lpstr>
      <vt:lpstr>Application to Population</vt:lpstr>
      <vt:lpstr> Bias/Error</vt:lpstr>
      <vt:lpstr>Personal Opinions/Conclusions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Customer Satisfaction</dc:title>
  <dc:creator> </dc:creator>
  <cp:lastModifiedBy>Nguyen.J924</cp:lastModifiedBy>
  <cp:revision>32</cp:revision>
  <dcterms:created xsi:type="dcterms:W3CDTF">2010-06-04T11:30:58Z</dcterms:created>
  <dcterms:modified xsi:type="dcterms:W3CDTF">2010-06-09T14:39:24Z</dcterms:modified>
</cp:coreProperties>
</file>